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2" r:id="rId1"/>
  </p:sldMasterIdLst>
  <p:notesMasterIdLst>
    <p:notesMasterId r:id="rId9"/>
  </p:notesMasterIdLst>
  <p:sldIdLst>
    <p:sldId id="256" r:id="rId2"/>
    <p:sldId id="265" r:id="rId3"/>
    <p:sldId id="363" r:id="rId4"/>
    <p:sldId id="361" r:id="rId5"/>
    <p:sldId id="352" r:id="rId6"/>
    <p:sldId id="354" r:id="rId7"/>
    <p:sldId id="351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tilisateur de Microsoft Office" initials="Office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1429"/>
  </p:normalViewPr>
  <p:slideViewPr>
    <p:cSldViewPr snapToGrid="0" snapToObjects="1">
      <p:cViewPr varScale="1">
        <p:scale>
          <a:sx n="115" d="100"/>
          <a:sy n="115" d="100"/>
        </p:scale>
        <p:origin x="1032" y="2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66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7D7E61-1EE7-184D-A018-F073F5DFF5C8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460C28-059F-4345-9983-18D43BA06A1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551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60C28-059F-4345-9983-18D43BA06A1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088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60C28-059F-4345-9983-18D43BA06A1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956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60C28-059F-4345-9983-18D43BA06A1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703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1F861-2B0C-0241-8AFA-161549E2890A}" type="datetime1">
              <a:rPr lang="fr-FR" smtClean="0"/>
              <a:t>20/05/2019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GLA RICE ECONOMIC MODEL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ED63F-2779-524C-BE85-9914718879A9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CD5E-FCB4-7348-89A3-C9201626210D}" type="datetime1">
              <a:rPr lang="fr-FR" smtClean="0"/>
              <a:t>20/05/2019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GLA RICE ECONOMIC MODEL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ED63F-2779-524C-BE85-9914718879A9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0CAEC-031D-D244-A8DA-D573BBF57EAB}" type="datetime1">
              <a:rPr lang="fr-FR" smtClean="0"/>
              <a:t>20/05/2019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GLA RICE ECONOMIC MODEL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ED63F-2779-524C-BE85-9914718879A9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86DB4-033F-1D4A-8EE6-EB36A8291C1A}" type="datetime1">
              <a:rPr lang="fr-FR" smtClean="0"/>
              <a:t>20/05/2019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GLA RICE ECONOMIC MODEL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ED63F-2779-524C-BE85-9914718879A9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4AC8C-B40E-1144-8E19-CCA58E576CD0}" type="datetime1">
              <a:rPr lang="fr-FR" smtClean="0"/>
              <a:t>20/05/2019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GLA RICE ECONOMIC MODEL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ED63F-2779-524C-BE85-9914718879A9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C383-CB56-2844-B58B-C5D3F6B603EE}" type="datetime1">
              <a:rPr lang="fr-FR" smtClean="0"/>
              <a:t>20/05/2019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GLA RICE ECONOMIC MODEL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ED63F-2779-524C-BE85-9914718879A9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3800C-98CE-0C4D-A9AC-09F9FCBC31F5}" type="datetime1">
              <a:rPr lang="fr-FR" smtClean="0"/>
              <a:t>20/05/2019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GLA RICE ECONOMIC MODEL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ED63F-2779-524C-BE85-9914718879A9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40E86-FB59-F941-968B-F380DDF94284}" type="datetime1">
              <a:rPr lang="fr-FR" smtClean="0"/>
              <a:t>20/05/2019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GLA RICE ECONOMIC MODEL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ED63F-2779-524C-BE85-9914718879A9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B33-24E6-5D4F-AB0C-653564CE5EB4}" type="datetime1">
              <a:rPr lang="fr-FR" smtClean="0"/>
              <a:t>20/05/2019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GLA RICE ECONOMIC MODEL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ED63F-2779-524C-BE85-9914718879A9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6A00E-EDC6-CB4E-8A14-0903631B009A}" type="datetime1">
              <a:rPr lang="fr-FR" smtClean="0"/>
              <a:t>20/05/2019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GLA RICE ECONOMIC MODEL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ED63F-2779-524C-BE85-9914718879A9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C49F5-AAF6-D24C-B168-7CEE56D2F091}" type="datetime1">
              <a:rPr lang="fr-FR" smtClean="0"/>
              <a:t>20/05/2019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GLA RICE ECONOMIC MODEL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ED63F-2779-524C-BE85-9914718879A9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DA759-B7C0-B949-809F-17BCE3F2F0FF}" type="datetime1">
              <a:rPr lang="fr-FR" smtClean="0"/>
              <a:t>20/05/2019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GLA RICE ECONOMIC MODEL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BED63F-2779-524C-BE85-9914718879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1549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.jpeg"/><Relationship Id="rId2" Type="http://schemas.openxmlformats.org/officeDocument/2006/relationships/hyperlink" Target="https://www.selux.com/ger/fr/exterieur/nos-realisations/eclairage-public-cours-victor-hugo-bordeaux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bordeaux-metropole.fr/Actualites/Travaux-d-eclairage-public-avenue-Thiers-a-Bordeaux" TargetMode="External"/><Relationship Id="rId5" Type="http://schemas.openxmlformats.org/officeDocument/2006/relationships/image" Target="../media/image2.jpeg"/><Relationship Id="rId4" Type="http://schemas.openxmlformats.org/officeDocument/2006/relationships/hyperlink" Target="https://www.solutions-numeriques.com/articles/partage-dexperience-un-territoire-numerique-intelligent-a-bordeaux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hyperlink" Target="https://www.google.com/imgres?imgurl=https://pbs.twimg.com/profile_images/691288965576548352/66ab0WBc_400x400.png&amp;imgrefurl=https://twitter.com/citiessharing&amp;docid=5ZsPfTJGJh7_vM&amp;tbnid=41glvoXl4MaixM:&amp;vet=1&amp;w=335&amp;h=335&amp;client=safari&amp;bih=837&amp;biw=1440&amp;ved=2ahUKEwibh-fas5_gAhVRdhoKHUjjAMsQxiAoAXoECAEQEg&amp;iact=c&amp;ictx=1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hyperlink" Target="https://www.google.com/imgres?imgurl=https://pbs.twimg.com/profile_images/691288965576548352/66ab0WBc_400x400.png&amp;imgrefurl=https://twitter.com/citiessharing&amp;docid=5ZsPfTJGJh7_vM&amp;tbnid=41glvoXl4MaixM:&amp;vet=1&amp;w=335&amp;h=335&amp;client=safari&amp;bih=837&amp;biw=1440&amp;ved=2ahUKEwibh-fas5_gAhVRdhoKHUjjAMsQxiAoAXoECAEQEg&amp;iact=c&amp;ictx=1" TargetMode="External"/><Relationship Id="rId7" Type="http://schemas.openxmlformats.org/officeDocument/2006/relationships/hyperlink" Target="https://www.google.com/url?sa=i&amp;rct=j&amp;q=&amp;esrc=s&amp;source=images&amp;cd=&amp;ved=2ahUKEwjg29X5m5HhAhXJJVAKHVaqClYQjRx6BAgBEAU&amp;url=https%3A%2F%2Feductv.enpc.fr%2Fvideos%2Fmastere-specialise-systemes-de-transports-ferroviaires-et-urbains-partie-2%2F&amp;psig=AOvVaw1gy8FHVtQMhp9k1EtsiDzV&amp;ust=155318832426005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hyperlink" Target="https://www.strategie.gouv.fr/chantiers/calcul-socioeconomique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527901" y="2617443"/>
            <a:ext cx="6257543" cy="2068374"/>
          </a:xfrm>
        </p:spPr>
        <p:txBody>
          <a:bodyPr>
            <a:normAutofit fontScale="90000"/>
          </a:bodyPr>
          <a:lstStyle/>
          <a:p>
            <a:pPr algn="l"/>
            <a:r>
              <a:rPr lang="fr-FR" sz="3600" dirty="0"/>
              <a:t>Aide à la Décision</a:t>
            </a:r>
            <a:br>
              <a:rPr lang="fr-FR" sz="3600" dirty="0"/>
            </a:br>
            <a:r>
              <a:rPr lang="fr-FR" sz="3600" dirty="0"/>
              <a:t>Evaluation Socio-économique</a:t>
            </a:r>
            <a:br>
              <a:rPr lang="fr-FR" sz="3600" dirty="0"/>
            </a:br>
            <a:r>
              <a:rPr lang="fr-FR" sz="3600" dirty="0"/>
              <a:t>Projets Smart City</a:t>
            </a:r>
            <a:br>
              <a:rPr lang="fr-FR" sz="3600" dirty="0"/>
            </a:br>
            <a:br>
              <a:rPr lang="fr-FR" sz="3600" dirty="0"/>
            </a:br>
            <a:r>
              <a:rPr lang="fr-FR" sz="3600" dirty="0"/>
              <a:t>Bordeaux Métropole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634225" y="5665963"/>
            <a:ext cx="4075831" cy="674361"/>
          </a:xfrm>
        </p:spPr>
        <p:txBody>
          <a:bodyPr>
            <a:normAutofit fontScale="92500"/>
          </a:bodyPr>
          <a:lstStyle/>
          <a:p>
            <a:pPr algn="l"/>
            <a:r>
              <a:rPr lang="fr-FR" sz="1500" dirty="0"/>
              <a:t>Préparé par :  Hervé Solignac Lecomte / Manuel </a:t>
            </a:r>
            <a:r>
              <a:rPr lang="fr-FR" sz="1500" dirty="0" err="1"/>
              <a:t>Ceva</a:t>
            </a:r>
            <a:endParaRPr lang="fr-FR" sz="1500" dirty="0"/>
          </a:p>
          <a:p>
            <a:pPr algn="l"/>
            <a:r>
              <a:rPr lang="fr-FR" sz="1500" dirty="0"/>
              <a:t>Mars  2019</a:t>
            </a:r>
            <a:endParaRPr lang="fr-FR" sz="3100" dirty="0"/>
          </a:p>
          <a:p>
            <a:endParaRPr lang="fr-FR" dirty="0"/>
          </a:p>
        </p:txBody>
      </p:sp>
      <p:pic>
        <p:nvPicPr>
          <p:cNvPr id="1037" name="Picture 13" descr="Related image">
            <a:hlinkClick r:id="rId2"/>
            <a:extLst>
              <a:ext uri="{FF2B5EF4-FFF2-40B4-BE49-F238E27FC236}">
                <a16:creationId xmlns:a16="http://schemas.microsoft.com/office/drawing/2014/main" id="{6D29734F-F52D-C84C-8285-CD2B00F410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0" r="17335"/>
          <a:stretch/>
        </p:blipFill>
        <p:spPr bwMode="auto">
          <a:xfrm>
            <a:off x="1" y="894"/>
            <a:ext cx="2775274" cy="253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Image result for éclairage public bordeaux">
            <a:hlinkClick r:id="rId4"/>
            <a:extLst>
              <a:ext uri="{FF2B5EF4-FFF2-40B4-BE49-F238E27FC236}">
                <a16:creationId xmlns:a16="http://schemas.microsoft.com/office/drawing/2014/main" id="{C2929C3A-DC09-5C44-A64D-DB13CEA2F4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2" r="2629"/>
          <a:stretch/>
        </p:blipFill>
        <p:spPr bwMode="auto">
          <a:xfrm>
            <a:off x="2939867" y="894"/>
            <a:ext cx="1714430" cy="253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Image result for éclairage public bordeaux">
            <a:hlinkClick r:id="rId6"/>
            <a:extLst>
              <a:ext uri="{FF2B5EF4-FFF2-40B4-BE49-F238E27FC236}">
                <a16:creationId xmlns:a16="http://schemas.microsoft.com/office/drawing/2014/main" id="{29E29CA1-4CBA-F841-802A-27F1D1F254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6" r="7551" b="1"/>
          <a:stretch/>
        </p:blipFill>
        <p:spPr bwMode="auto">
          <a:xfrm>
            <a:off x="20" y="2696586"/>
            <a:ext cx="4654276" cy="416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6618A8D3-4F2D-4AE9-9A0A-A7D41D84B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34227" y="4003046"/>
            <a:ext cx="5577840" cy="0"/>
          </a:xfrm>
          <a:prstGeom prst="line">
            <a:avLst/>
          </a:prstGeom>
          <a:ln w="19050">
            <a:solidFill>
              <a:srgbClr val="DEA9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28CE6AC7-CDBC-184C-A8CB-39A3DF0EC525}"/>
              </a:ext>
            </a:extLst>
          </p:cNvPr>
          <p:cNvSpPr/>
          <p:nvPr/>
        </p:nvSpPr>
        <p:spPr>
          <a:xfrm>
            <a:off x="9999545" y="581847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URBATIS	</a:t>
            </a:r>
          </a:p>
        </p:txBody>
      </p:sp>
      <p:sp>
        <p:nvSpPr>
          <p:cNvPr id="10" name="Bouée 9">
            <a:extLst>
              <a:ext uri="{FF2B5EF4-FFF2-40B4-BE49-F238E27FC236}">
                <a16:creationId xmlns:a16="http://schemas.microsoft.com/office/drawing/2014/main" id="{ECB2703A-F10B-824A-8C1D-676160697096}"/>
              </a:ext>
            </a:extLst>
          </p:cNvPr>
          <p:cNvSpPr/>
          <p:nvPr/>
        </p:nvSpPr>
        <p:spPr>
          <a:xfrm>
            <a:off x="10918496" y="5481737"/>
            <a:ext cx="239821" cy="223929"/>
          </a:xfrm>
          <a:prstGeom prst="donut">
            <a:avLst>
              <a:gd name="adj" fmla="val 4682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Bouée 10">
            <a:extLst>
              <a:ext uri="{FF2B5EF4-FFF2-40B4-BE49-F238E27FC236}">
                <a16:creationId xmlns:a16="http://schemas.microsoft.com/office/drawing/2014/main" id="{6913190A-FFA7-B247-9BB5-560071DBDA34}"/>
              </a:ext>
            </a:extLst>
          </p:cNvPr>
          <p:cNvSpPr/>
          <p:nvPr/>
        </p:nvSpPr>
        <p:spPr>
          <a:xfrm>
            <a:off x="10838970" y="5594548"/>
            <a:ext cx="239821" cy="223929"/>
          </a:xfrm>
          <a:prstGeom prst="donut">
            <a:avLst>
              <a:gd name="adj" fmla="val 4682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Bouée 11">
            <a:extLst>
              <a:ext uri="{FF2B5EF4-FFF2-40B4-BE49-F238E27FC236}">
                <a16:creationId xmlns:a16="http://schemas.microsoft.com/office/drawing/2014/main" id="{7D3D8F90-1BED-2F41-84C9-CF559B3F00E5}"/>
              </a:ext>
            </a:extLst>
          </p:cNvPr>
          <p:cNvSpPr/>
          <p:nvPr/>
        </p:nvSpPr>
        <p:spPr>
          <a:xfrm>
            <a:off x="10987630" y="5594548"/>
            <a:ext cx="239821" cy="223929"/>
          </a:xfrm>
          <a:prstGeom prst="donut">
            <a:avLst>
              <a:gd name="adj" fmla="val 4682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031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0381" y="417305"/>
            <a:ext cx="7703020" cy="997415"/>
          </a:xfrm>
        </p:spPr>
        <p:txBody>
          <a:bodyPr>
            <a:normAutofit/>
          </a:bodyPr>
          <a:lstStyle/>
          <a:p>
            <a:r>
              <a:rPr lang="en-GB" sz="3200" dirty="0"/>
              <a:t> 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50569-2AFD-BC4D-B116-52F7C2262E97}" type="datetime1">
              <a:rPr lang="fr-FR" smtClean="0"/>
              <a:t>20/05/2019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3914688" y="6356350"/>
            <a:ext cx="4362623" cy="365125"/>
          </a:xfrm>
        </p:spPr>
        <p:txBody>
          <a:bodyPr/>
          <a:lstStyle/>
          <a:p>
            <a:r>
              <a:rPr lang="fr-FR" dirty="0"/>
              <a:t>SMART CITY ECONOMIC MODEL  –  STRICTEMENT CONFIDENTIEL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ED63F-2779-524C-BE85-9914718879A9}" type="slidenum">
              <a:rPr lang="fr-FR" smtClean="0"/>
              <a:t>2</a:t>
            </a:fld>
            <a:endParaRPr lang="fr-FR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C66F37E9-A12D-5847-B15E-18DA909F35DB}"/>
              </a:ext>
            </a:extLst>
          </p:cNvPr>
          <p:cNvSpPr txBox="1">
            <a:spLocks/>
          </p:cNvSpPr>
          <p:nvPr/>
        </p:nvSpPr>
        <p:spPr>
          <a:xfrm>
            <a:off x="450381" y="417305"/>
            <a:ext cx="8160219" cy="750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Notre offre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7CE35B5E-4D60-2E48-A468-B47F9285B935}"/>
              </a:ext>
            </a:extLst>
          </p:cNvPr>
          <p:cNvSpPr txBox="1">
            <a:spLocks/>
          </p:cNvSpPr>
          <p:nvPr/>
        </p:nvSpPr>
        <p:spPr>
          <a:xfrm>
            <a:off x="746764" y="1346513"/>
            <a:ext cx="11230247" cy="49416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fr-FR" sz="1600" b="0" dirty="0"/>
          </a:p>
          <a:p>
            <a:pPr>
              <a:lnSpc>
                <a:spcPct val="100000"/>
              </a:lnSpc>
            </a:pPr>
            <a:r>
              <a:rPr lang="fr-FR" sz="2300" b="0" dirty="0"/>
              <a:t>URBATIS</a:t>
            </a:r>
          </a:p>
          <a:p>
            <a:pPr>
              <a:lnSpc>
                <a:spcPct val="100000"/>
              </a:lnSpc>
            </a:pPr>
            <a:endParaRPr lang="fr-FR" sz="1200" b="0" dirty="0"/>
          </a:p>
          <a:p>
            <a:pPr>
              <a:lnSpc>
                <a:spcPct val="100000"/>
              </a:lnSpc>
            </a:pPr>
            <a:r>
              <a:rPr lang="fr-FR" sz="1900" b="0" dirty="0"/>
              <a:t>Offre de « Conseil Outillé», spécialisée en Expérimentation et Déploiement de la Smart City</a:t>
            </a:r>
          </a:p>
          <a:p>
            <a:pPr>
              <a:lnSpc>
                <a:spcPct val="100000"/>
              </a:lnSpc>
            </a:pPr>
            <a:r>
              <a:rPr lang="fr-FR" sz="1900" b="0" dirty="0"/>
              <a:t>Mission : Délivrer </a:t>
            </a:r>
            <a:r>
              <a:rPr lang="fr-FR" sz="1900" dirty="0"/>
              <a:t>l’Excellence</a:t>
            </a:r>
            <a:r>
              <a:rPr lang="fr-FR" sz="1900" b="0" dirty="0"/>
              <a:t> en Valeur Client, </a:t>
            </a:r>
            <a:r>
              <a:rPr lang="fr-FR" sz="1900" dirty="0"/>
              <a:t>Simplifier</a:t>
            </a:r>
            <a:r>
              <a:rPr lang="fr-FR" sz="1900" b="0" dirty="0"/>
              <a:t> l’accès aux Solutions Intelligentes, Promouvoir </a:t>
            </a:r>
            <a:r>
              <a:rPr lang="fr-FR" sz="1900" dirty="0"/>
              <a:t>l’adhésion</a:t>
            </a:r>
            <a:r>
              <a:rPr lang="fr-FR" sz="1900" b="0" dirty="0"/>
              <a:t> au changement</a:t>
            </a:r>
          </a:p>
          <a:p>
            <a:pPr>
              <a:lnSpc>
                <a:spcPct val="100000"/>
              </a:lnSpc>
            </a:pPr>
            <a:endParaRPr lang="fr-FR" sz="1900" b="0" dirty="0"/>
          </a:p>
          <a:p>
            <a:pPr>
              <a:lnSpc>
                <a:spcPct val="100000"/>
              </a:lnSpc>
            </a:pPr>
            <a:r>
              <a:rPr lang="fr-FR" sz="1900" b="0" dirty="0"/>
              <a:t>Ingénierie Economique et Financière des Projets Smart City (Méthodologie d’analyse des couts/bénéfices, de-</a:t>
            </a:r>
            <a:r>
              <a:rPr lang="fr-FR" sz="1900" b="0" dirty="0" err="1"/>
              <a:t>risking</a:t>
            </a:r>
            <a:r>
              <a:rPr lang="fr-FR" sz="1900" b="0" dirty="0"/>
              <a:t>)</a:t>
            </a:r>
          </a:p>
          <a:p>
            <a:pPr>
              <a:lnSpc>
                <a:spcPct val="100000"/>
              </a:lnSpc>
            </a:pPr>
            <a:r>
              <a:rPr lang="fr-FR" sz="1900" b="0" dirty="0"/>
              <a:t>Capacités d’intervention en AMO (Cahier des Charges, Préparation des Marchés, Pilotage/Coordination des acteurs, Vérification des livrables)</a:t>
            </a:r>
          </a:p>
          <a:p>
            <a:pPr>
              <a:lnSpc>
                <a:spcPct val="100000"/>
              </a:lnSpc>
            </a:pPr>
            <a:r>
              <a:rPr lang="fr-FR" sz="1900" b="0" dirty="0"/>
              <a:t>Tenue de meetings collaboratifs, Co-création (‘Design </a:t>
            </a:r>
            <a:r>
              <a:rPr lang="fr-FR" sz="1900" b="0" dirty="0" err="1"/>
              <a:t>Thinking</a:t>
            </a:r>
            <a:r>
              <a:rPr lang="fr-FR" sz="1900" b="0" dirty="0"/>
              <a:t>’), Conduite du Changement, Gestion de la Communication</a:t>
            </a:r>
          </a:p>
          <a:p>
            <a:pPr>
              <a:lnSpc>
                <a:spcPct val="100000"/>
              </a:lnSpc>
            </a:pPr>
            <a:endParaRPr lang="fr-FR" sz="1900" b="0" dirty="0"/>
          </a:p>
          <a:p>
            <a:pPr>
              <a:lnSpc>
                <a:spcPct val="100000"/>
              </a:lnSpc>
            </a:pPr>
            <a:r>
              <a:rPr lang="fr-FR" sz="1900" b="0" dirty="0"/>
              <a:t>Partenariats / Capacité de mobilisation / Accès aux meilleures compétences dans le domaine de la Ville Intelligente:</a:t>
            </a:r>
          </a:p>
          <a:p>
            <a:pPr>
              <a:lnSpc>
                <a:spcPct val="100000"/>
              </a:lnSpc>
            </a:pPr>
            <a:r>
              <a:rPr lang="fr-FR" sz="1900" b="0" dirty="0"/>
              <a:t>	</a:t>
            </a:r>
            <a:r>
              <a:rPr lang="fr-FR" sz="1900" b="0" i="1" dirty="0"/>
              <a:t>Insight-</a:t>
            </a:r>
            <a:r>
              <a:rPr lang="fr-FR" sz="1900" b="0" i="1" dirty="0" err="1"/>
              <a:t>Signals</a:t>
            </a:r>
            <a:r>
              <a:rPr lang="fr-FR" sz="1900" b="0" i="1" dirty="0"/>
              <a:t> / PSL Université – (Modélisation, Systèmes Complexes)</a:t>
            </a:r>
          </a:p>
          <a:p>
            <a:pPr>
              <a:lnSpc>
                <a:spcPct val="100000"/>
              </a:lnSpc>
            </a:pPr>
            <a:r>
              <a:rPr lang="fr-FR" sz="1900" b="0" i="1" dirty="0"/>
              <a:t>	</a:t>
            </a:r>
            <a:r>
              <a:rPr lang="fr-FR" sz="1900" b="0" i="1" dirty="0" err="1"/>
              <a:t>UrbanDNA</a:t>
            </a:r>
            <a:r>
              <a:rPr lang="fr-FR" sz="1900" b="0" i="1" dirty="0"/>
              <a:t> – (Best Practices, Réseaux Professionnels &amp; Villes Européennes) </a:t>
            </a:r>
          </a:p>
          <a:p>
            <a:pPr>
              <a:lnSpc>
                <a:spcPct val="100000"/>
              </a:lnSpc>
            </a:pPr>
            <a:r>
              <a:rPr lang="fr-FR" sz="1900" b="0" i="1" dirty="0"/>
              <a:t>	Carnot Cognition (Laboratoire R&amp;D Secteur Privé, Mobilités, Energie, ) – installé à Bordeaux</a:t>
            </a:r>
          </a:p>
          <a:p>
            <a:pPr>
              <a:lnSpc>
                <a:spcPct val="100000"/>
              </a:lnSpc>
            </a:pPr>
            <a:r>
              <a:rPr lang="fr-FR" sz="1900" b="0" i="1" dirty="0"/>
              <a:t>	</a:t>
            </a:r>
            <a:r>
              <a:rPr lang="fr-FR" sz="1900" b="0" i="1" dirty="0" err="1"/>
              <a:t>SciencesPo</a:t>
            </a:r>
            <a:r>
              <a:rPr lang="fr-FR" sz="1900" b="0" i="1" dirty="0"/>
              <a:t> Paris - Ecole Urbaine - (Enquêtes, Projets </a:t>
            </a:r>
            <a:r>
              <a:rPr lang="fr-FR" sz="1900" b="0" i="1" dirty="0" err="1"/>
              <a:t>Capstone</a:t>
            </a:r>
            <a:r>
              <a:rPr lang="fr-FR" sz="1900" b="0" i="1" dirty="0"/>
              <a:t>) </a:t>
            </a:r>
          </a:p>
          <a:p>
            <a:pPr>
              <a:lnSpc>
                <a:spcPct val="100000"/>
              </a:lnSpc>
            </a:pPr>
            <a:r>
              <a:rPr lang="fr-FR" sz="1900" b="0" i="1" dirty="0"/>
              <a:t>	</a:t>
            </a:r>
            <a:r>
              <a:rPr lang="fr-FR" sz="1900" b="0" i="1" dirty="0" err="1"/>
              <a:t>PwC</a:t>
            </a:r>
            <a:r>
              <a:rPr lang="fr-FR" sz="1900" b="0" i="1" dirty="0"/>
              <a:t> – Conseil Secteur Public (Déploiement de Stratégie, Innovation Financière, Mise en Œuvre à grande échelle)</a:t>
            </a:r>
          </a:p>
          <a:p>
            <a:pPr>
              <a:lnSpc>
                <a:spcPct val="100000"/>
              </a:lnSpc>
            </a:pPr>
            <a:endParaRPr lang="fr-FR" sz="1000" b="0" dirty="0"/>
          </a:p>
        </p:txBody>
      </p:sp>
      <p:sp>
        <p:nvSpPr>
          <p:cNvPr id="17" name="Bouée 16">
            <a:extLst>
              <a:ext uri="{FF2B5EF4-FFF2-40B4-BE49-F238E27FC236}">
                <a16:creationId xmlns:a16="http://schemas.microsoft.com/office/drawing/2014/main" id="{9D7B4C25-0B48-F948-873A-3E2855B3379E}"/>
              </a:ext>
            </a:extLst>
          </p:cNvPr>
          <p:cNvSpPr/>
          <p:nvPr/>
        </p:nvSpPr>
        <p:spPr>
          <a:xfrm>
            <a:off x="1758216" y="1296527"/>
            <a:ext cx="239821" cy="223929"/>
          </a:xfrm>
          <a:prstGeom prst="donut">
            <a:avLst>
              <a:gd name="adj" fmla="val 4682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Bouée 17">
            <a:extLst>
              <a:ext uri="{FF2B5EF4-FFF2-40B4-BE49-F238E27FC236}">
                <a16:creationId xmlns:a16="http://schemas.microsoft.com/office/drawing/2014/main" id="{E664248C-78D4-2548-B409-BFE5DADCCE43}"/>
              </a:ext>
            </a:extLst>
          </p:cNvPr>
          <p:cNvSpPr/>
          <p:nvPr/>
        </p:nvSpPr>
        <p:spPr>
          <a:xfrm>
            <a:off x="1678690" y="1409338"/>
            <a:ext cx="239821" cy="223929"/>
          </a:xfrm>
          <a:prstGeom prst="donut">
            <a:avLst>
              <a:gd name="adj" fmla="val 4682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Bouée 18">
            <a:extLst>
              <a:ext uri="{FF2B5EF4-FFF2-40B4-BE49-F238E27FC236}">
                <a16:creationId xmlns:a16="http://schemas.microsoft.com/office/drawing/2014/main" id="{38017015-339A-B54C-8708-448A61BA5EF3}"/>
              </a:ext>
            </a:extLst>
          </p:cNvPr>
          <p:cNvSpPr/>
          <p:nvPr/>
        </p:nvSpPr>
        <p:spPr>
          <a:xfrm>
            <a:off x="1827350" y="1409338"/>
            <a:ext cx="239821" cy="223929"/>
          </a:xfrm>
          <a:prstGeom prst="donut">
            <a:avLst>
              <a:gd name="adj" fmla="val 4682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434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59757" y="417305"/>
            <a:ext cx="7493643" cy="997415"/>
          </a:xfrm>
        </p:spPr>
        <p:txBody>
          <a:bodyPr>
            <a:normAutofit/>
          </a:bodyPr>
          <a:lstStyle/>
          <a:p>
            <a:r>
              <a:rPr lang="en-GB" sz="3200" dirty="0"/>
              <a:t> 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3"/>
          </p:nvPr>
        </p:nvSpPr>
        <p:spPr>
          <a:xfrm>
            <a:off x="450640" y="1670207"/>
            <a:ext cx="7865738" cy="420959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fr-FR" sz="1600" b="0" dirty="0"/>
              <a:t>Les 3 Etapes de l’Outil 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sz="1600" b="0" dirty="0"/>
              <a:t>Pré-qualification des Projets – critères de choix </a:t>
            </a:r>
            <a:r>
              <a:rPr lang="fr-FR" sz="1600" b="0" i="1" dirty="0"/>
              <a:t>“Smart City”</a:t>
            </a:r>
            <a:endParaRPr lang="fr-FR" sz="1600" b="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sz="1600" b="0" dirty="0"/>
              <a:t>Evaluation Financière et Socio-économique / Environnementale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sz="1600" b="0" dirty="0"/>
              <a:t>Pré-qualification des Modèles d’Affaires et Options de Financement</a:t>
            </a:r>
          </a:p>
          <a:p>
            <a:pPr>
              <a:lnSpc>
                <a:spcPct val="150000"/>
              </a:lnSpc>
            </a:pPr>
            <a:endParaRPr lang="fr-FR" sz="1000" b="0" dirty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à"/>
            </a:pPr>
            <a:r>
              <a:rPr lang="fr-FR" sz="1600" b="0" dirty="0"/>
              <a:t>Outil modulaire sous format Web, sécurisé, interactif, d’usage intuitif pour l’Utilisateur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à"/>
            </a:pPr>
            <a:r>
              <a:rPr lang="fr-FR" sz="1600" dirty="0"/>
              <a:t>Prototype développé pour la Métropole de Londres (GLA) et ses 33 </a:t>
            </a:r>
            <a:r>
              <a:rPr lang="fr-FR" sz="1600" i="1" dirty="0"/>
              <a:t>Boroughs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à"/>
            </a:pPr>
            <a:r>
              <a:rPr lang="fr-FR" sz="1500" b="0" dirty="0"/>
              <a:t>Objectif : identifier et évaluer les Applications (“</a:t>
            </a:r>
            <a:r>
              <a:rPr lang="fr-FR" sz="1500" b="0" i="1" dirty="0"/>
              <a:t>Use Cases</a:t>
            </a:r>
            <a:r>
              <a:rPr lang="fr-FR" sz="1500" b="0" dirty="0"/>
              <a:t>”) de </a:t>
            </a:r>
            <a:r>
              <a:rPr lang="fr-FR" sz="1500" dirty="0"/>
              <a:t>l’Eclairage Intelligent  </a:t>
            </a:r>
            <a:r>
              <a:rPr lang="fr-FR" sz="1500" b="0" dirty="0"/>
              <a:t>–           18 cas répertoriés </a:t>
            </a:r>
            <a:r>
              <a:rPr lang="fr-FR" sz="1500" b="0" dirty="0" err="1"/>
              <a:t>e.g</a:t>
            </a:r>
            <a:r>
              <a:rPr lang="fr-FR" sz="1500" b="0" dirty="0"/>
              <a:t>. Télégestion, Chargement des Véhicules électriques, Réseaux de communication, Données environnementales, etc.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50569-2AFD-BC4D-B116-52F7C2262E97}" type="datetime1">
              <a:rPr lang="fr-FR" smtClean="0"/>
              <a:t>20/05/2019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3914688" y="6356350"/>
            <a:ext cx="4362623" cy="365125"/>
          </a:xfrm>
        </p:spPr>
        <p:txBody>
          <a:bodyPr/>
          <a:lstStyle/>
          <a:p>
            <a:r>
              <a:rPr lang="fr-FR" dirty="0"/>
              <a:t>SMART CITY ECONOMIC MODEL  –  STRICTEMENT CONFIDENTIEL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ED63F-2779-524C-BE85-9914718879A9}" type="slidenum">
              <a:rPr lang="fr-FR" smtClean="0"/>
              <a:t>3</a:t>
            </a:fld>
            <a:endParaRPr lang="fr-FR"/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7763A524-99AF-D347-8929-92D6412A8F3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0599" y="477315"/>
            <a:ext cx="1792715" cy="2580291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56DB8101-679B-4F48-B30C-023ACAC5974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8087" y="3593239"/>
            <a:ext cx="3306127" cy="2507624"/>
          </a:xfrm>
          <a:prstGeom prst="rect">
            <a:avLst/>
          </a:prstGeom>
        </p:spPr>
      </p:pic>
      <p:pic>
        <p:nvPicPr>
          <p:cNvPr id="2050" name="Picture 2" descr="Related image">
            <a:hlinkClick r:id="rId5"/>
            <a:extLst>
              <a:ext uri="{FF2B5EF4-FFF2-40B4-BE49-F238E27FC236}">
                <a16:creationId xmlns:a16="http://schemas.microsoft.com/office/drawing/2014/main" id="{924C3BD7-8A0B-2A41-8E47-E608F1841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4002" y="2483215"/>
            <a:ext cx="1436122" cy="152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>
            <a:extLst>
              <a:ext uri="{FF2B5EF4-FFF2-40B4-BE49-F238E27FC236}">
                <a16:creationId xmlns:a16="http://schemas.microsoft.com/office/drawing/2014/main" id="{32499F4C-5362-394D-A8ED-32C9DEF5ED61}"/>
              </a:ext>
            </a:extLst>
          </p:cNvPr>
          <p:cNvSpPr/>
          <p:nvPr/>
        </p:nvSpPr>
        <p:spPr>
          <a:xfrm>
            <a:off x="9701022" y="3337751"/>
            <a:ext cx="1064513" cy="276311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C66F37E9-A12D-5847-B15E-18DA909F35DB}"/>
              </a:ext>
            </a:extLst>
          </p:cNvPr>
          <p:cNvSpPr txBox="1">
            <a:spLocks/>
          </p:cNvSpPr>
          <p:nvPr/>
        </p:nvSpPr>
        <p:spPr>
          <a:xfrm>
            <a:off x="450381" y="603884"/>
            <a:ext cx="7950842" cy="750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Méthodologie d’Evaluation Structurée</a:t>
            </a:r>
          </a:p>
          <a:p>
            <a:r>
              <a:rPr lang="fr-FR" sz="3200" dirty="0"/>
              <a:t>Outil d’Aide à la Décision</a:t>
            </a:r>
          </a:p>
        </p:txBody>
      </p:sp>
    </p:spTree>
    <p:extLst>
      <p:ext uri="{BB962C8B-B14F-4D97-AF65-F5344CB8AC3E}">
        <p14:creationId xmlns:p14="http://schemas.microsoft.com/office/powerpoint/2010/main" val="1787165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3"/>
          </p:nvPr>
        </p:nvSpPr>
        <p:spPr>
          <a:xfrm>
            <a:off x="244548" y="1573142"/>
            <a:ext cx="11812773" cy="4136037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</a:pPr>
            <a:r>
              <a:rPr lang="fr-FR" sz="2300" i="1" dirty="0"/>
              <a:t>Quelles solutions ?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Définir un Consensus </a:t>
            </a:r>
            <a:r>
              <a:rPr lang="fr-FR" sz="2000" b="0" dirty="0"/>
              <a:t>entre les Parties sur le choix des Applications répondant au mieux à leurs ambitions respectives (analyse multicritères) 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Construire et comparer des Scenarios </a:t>
            </a:r>
            <a:r>
              <a:rPr lang="fr-FR" sz="2000" b="0" dirty="0"/>
              <a:t>d’Investissement et les Modèles offrant le maximum de Valeur Financière et Socio-économique/Environnementale 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fr-FR" sz="2000" b="0" dirty="0"/>
              <a:t>Bénéficier d’une </a:t>
            </a:r>
            <a:r>
              <a:rPr lang="fr-FR" sz="2000" dirty="0"/>
              <a:t>Expertise intégrée dans l’outil</a:t>
            </a:r>
            <a:r>
              <a:rPr lang="fr-FR" sz="2000" b="0" dirty="0"/>
              <a:t>, notamment en termes d’externalités socio-économiques et de pratiques de marché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fr-FR" sz="2000" b="0" dirty="0"/>
              <a:t>Utiliser une </a:t>
            </a:r>
            <a:r>
              <a:rPr lang="fr-FR" sz="2000" dirty="0"/>
              <a:t>Méthodologie structurée</a:t>
            </a:r>
            <a:r>
              <a:rPr lang="fr-FR" sz="2000" b="0" dirty="0"/>
              <a:t>, offrant une intégrité référentielle, permettant de construire - et d’exporter - des sections de </a:t>
            </a:r>
            <a:r>
              <a:rPr lang="fr-FR" sz="2000" i="1" dirty="0"/>
              <a:t>Business Case </a:t>
            </a:r>
            <a:r>
              <a:rPr lang="fr-FR" sz="2000" b="0" dirty="0"/>
              <a:t>normées</a:t>
            </a:r>
          </a:p>
          <a:p>
            <a:pPr>
              <a:lnSpc>
                <a:spcPct val="170000"/>
              </a:lnSpc>
            </a:pPr>
            <a:endParaRPr lang="fr-FR" sz="1100" b="0" dirty="0"/>
          </a:p>
          <a:p>
            <a:pPr>
              <a:lnSpc>
                <a:spcPct val="170000"/>
              </a:lnSpc>
            </a:pPr>
            <a:r>
              <a:rPr lang="fr-FR" sz="2300" i="1" dirty="0"/>
              <a:t>Quels préalables ?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Prédéfinir les scenarios techniques </a:t>
            </a:r>
            <a:r>
              <a:rPr lang="fr-FR" sz="2000" b="0" dirty="0"/>
              <a:t>(identification/estimation des composants d’investissement, de coûts, les économie anticipées) 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Assurer le paramétrage de l’outil </a:t>
            </a:r>
            <a:r>
              <a:rPr lang="fr-FR" sz="2000" b="0" dirty="0" err="1"/>
              <a:t>e.g</a:t>
            </a:r>
            <a:r>
              <a:rPr lang="fr-FR" sz="2000" b="0" dirty="0"/>
              <a:t>. nouvelles Applications (?), Scenarios d’investissement des Parties Prenantes, Modèles envisagés (CPE?), etc.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50569-2AFD-BC4D-B116-52F7C2262E97}" type="datetime1">
              <a:rPr lang="fr-FR" smtClean="0"/>
              <a:t>20/05/2019</a:t>
            </a:fld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ED63F-2779-524C-BE85-9914718879A9}" type="slidenum">
              <a:rPr lang="fr-FR" smtClean="0"/>
              <a:t>4</a:t>
            </a:fld>
            <a:endParaRPr lang="fr-FR"/>
          </a:p>
        </p:txBody>
      </p:sp>
      <p:pic>
        <p:nvPicPr>
          <p:cNvPr id="2050" name="Picture 2" descr="Related image">
            <a:hlinkClick r:id="rId3"/>
            <a:extLst>
              <a:ext uri="{FF2B5EF4-FFF2-40B4-BE49-F238E27FC236}">
                <a16:creationId xmlns:a16="http://schemas.microsoft.com/office/drawing/2014/main" id="{924C3BD7-8A0B-2A41-8E47-E608F1841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6201" y="3125487"/>
            <a:ext cx="655967" cy="63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re 1">
            <a:extLst>
              <a:ext uri="{FF2B5EF4-FFF2-40B4-BE49-F238E27FC236}">
                <a16:creationId xmlns:a16="http://schemas.microsoft.com/office/drawing/2014/main" id="{3E1584D5-0CFB-634F-8550-BF155E97456E}"/>
              </a:ext>
            </a:extLst>
          </p:cNvPr>
          <p:cNvSpPr txBox="1">
            <a:spLocks/>
          </p:cNvSpPr>
          <p:nvPr/>
        </p:nvSpPr>
        <p:spPr>
          <a:xfrm>
            <a:off x="450381" y="603884"/>
            <a:ext cx="7950842" cy="750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Méthodologie d’Evaluation Structurée</a:t>
            </a:r>
          </a:p>
          <a:p>
            <a:r>
              <a:rPr lang="fr-FR" sz="3200" dirty="0"/>
              <a:t>Outil d’Aide à la Décision</a:t>
            </a:r>
          </a:p>
        </p:txBody>
      </p:sp>
      <p:pic>
        <p:nvPicPr>
          <p:cNvPr id="4" name="Picture 2" descr="Image result for évaluation socio-économique">
            <a:hlinkClick r:id="rId5"/>
            <a:extLst>
              <a:ext uri="{FF2B5EF4-FFF2-40B4-BE49-F238E27FC236}">
                <a16:creationId xmlns:a16="http://schemas.microsoft.com/office/drawing/2014/main" id="{DF42462B-B5F7-D74D-BC53-57715E786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489876"/>
            <a:ext cx="3336852" cy="158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évaluation socio-économique">
            <a:hlinkClick r:id="rId7"/>
            <a:extLst>
              <a:ext uri="{FF2B5EF4-FFF2-40B4-BE49-F238E27FC236}">
                <a16:creationId xmlns:a16="http://schemas.microsoft.com/office/drawing/2014/main" id="{4D6CFBB5-7C4E-7C44-AC84-1813428DF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4190" y="4256706"/>
            <a:ext cx="1593262" cy="99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>
            <a:extLst>
              <a:ext uri="{FF2B5EF4-FFF2-40B4-BE49-F238E27FC236}">
                <a16:creationId xmlns:a16="http://schemas.microsoft.com/office/drawing/2014/main" id="{32499F4C-5362-394D-A8ED-32C9DEF5ED61}"/>
              </a:ext>
            </a:extLst>
          </p:cNvPr>
          <p:cNvSpPr/>
          <p:nvPr/>
        </p:nvSpPr>
        <p:spPr>
          <a:xfrm>
            <a:off x="10481932" y="4312507"/>
            <a:ext cx="946299" cy="2126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pied de page 7">
            <a:extLst>
              <a:ext uri="{FF2B5EF4-FFF2-40B4-BE49-F238E27FC236}">
                <a16:creationId xmlns:a16="http://schemas.microsoft.com/office/drawing/2014/main" id="{DFC62B8C-3AB5-DE47-B8E3-393BD86E8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14688" y="6356350"/>
            <a:ext cx="4362623" cy="365125"/>
          </a:xfrm>
        </p:spPr>
        <p:txBody>
          <a:bodyPr/>
          <a:lstStyle/>
          <a:p>
            <a:r>
              <a:rPr lang="fr-FR" dirty="0"/>
              <a:t>SMART CITY ECONOMIC MODEL  –  STRICTEMENT CONFIDENTIEL</a:t>
            </a:r>
          </a:p>
        </p:txBody>
      </p:sp>
    </p:spTree>
    <p:extLst>
      <p:ext uri="{BB962C8B-B14F-4D97-AF65-F5344CB8AC3E}">
        <p14:creationId xmlns:p14="http://schemas.microsoft.com/office/powerpoint/2010/main" val="695750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515815" y="1118852"/>
            <a:ext cx="10837985" cy="2132106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fr-FR" sz="1700" b="1" dirty="0"/>
              <a:t>Choix des Applications et des critères de sélection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fr-FR" sz="1700" dirty="0">
                <a:sym typeface="Wingdings" pitchFamily="2" charset="2"/>
              </a:rPr>
              <a:t> Plus de 100 c</a:t>
            </a:r>
            <a:r>
              <a:rPr lang="fr-FR" sz="1700" dirty="0"/>
              <a:t>ritères présents dans l’Outil, couvrant toutes les dimensions de la Smart City (Social, Economie, Environnement, Gouvernance et </a:t>
            </a:r>
            <a:r>
              <a:rPr lang="fr-FR" sz="1700" dirty="0" err="1"/>
              <a:t>Réplicabilité</a:t>
            </a:r>
            <a:r>
              <a:rPr lang="fr-FR" sz="1700" dirty="0"/>
              <a:t>)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fr-FR" sz="1700" dirty="0">
                <a:sym typeface="Wingdings" pitchFamily="2" charset="2"/>
              </a:rPr>
              <a:t> Critères issus de l’Etude </a:t>
            </a:r>
            <a:r>
              <a:rPr lang="fr-FR" sz="1700" dirty="0" err="1"/>
              <a:t>CITYkeys</a:t>
            </a:r>
            <a:r>
              <a:rPr lang="fr-FR" sz="1700" dirty="0"/>
              <a:t> (Etude Européenne H2020 sur les indicateurs de la Smart City)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fr-FR" sz="1000" b="1" dirty="0">
              <a:sym typeface="Wingdings" pitchFamily="2" charset="2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fr-FR" sz="1700" b="1" dirty="0">
                <a:sym typeface="Wingdings" pitchFamily="2" charset="2"/>
              </a:rPr>
              <a:t>Classement et Notation des Applications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fr-FR" sz="1700" dirty="0">
                <a:sym typeface="Wingdings" pitchFamily="2" charset="2"/>
              </a:rPr>
              <a:t> En fonction de l’importance accordée à chaque critère 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fr-FR" sz="1700" dirty="0">
                <a:sym typeface="Wingdings" pitchFamily="2" charset="2"/>
              </a:rPr>
              <a:t> En vue d’établir un c</a:t>
            </a:r>
            <a:r>
              <a:rPr lang="fr-FR" sz="1700" dirty="0"/>
              <a:t>onsensus entre utilisateurs de l’Outil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GB" sz="1800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6A00E-EDC6-CB4E-8A14-0903631B009A}" type="datetime1">
              <a:rPr lang="fr-FR" smtClean="0"/>
              <a:t>20/05/2019</a:t>
            </a:fld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ED63F-2779-524C-BE85-9914718879A9}" type="slidenum">
              <a:rPr lang="fr-FR" smtClean="0"/>
              <a:t>5</a:t>
            </a:fld>
            <a:endParaRPr lang="fr-FR"/>
          </a:p>
        </p:txBody>
      </p:sp>
      <p:sp>
        <p:nvSpPr>
          <p:cNvPr id="10" name="Bulle ronde 9">
            <a:extLst>
              <a:ext uri="{FF2B5EF4-FFF2-40B4-BE49-F238E27FC236}">
                <a16:creationId xmlns:a16="http://schemas.microsoft.com/office/drawing/2014/main" id="{E26B3376-578D-E447-967E-4EB4FE56E929}"/>
              </a:ext>
            </a:extLst>
          </p:cNvPr>
          <p:cNvSpPr/>
          <p:nvPr/>
        </p:nvSpPr>
        <p:spPr>
          <a:xfrm>
            <a:off x="135673" y="4024430"/>
            <a:ext cx="1789597" cy="632293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Je choisis mes Applications</a:t>
            </a:r>
          </a:p>
        </p:txBody>
      </p:sp>
      <p:sp>
        <p:nvSpPr>
          <p:cNvPr id="11" name="Bulle ronde 10">
            <a:extLst>
              <a:ext uri="{FF2B5EF4-FFF2-40B4-BE49-F238E27FC236}">
                <a16:creationId xmlns:a16="http://schemas.microsoft.com/office/drawing/2014/main" id="{15A480A0-7458-CE4B-9EAE-270F881003B6}"/>
              </a:ext>
            </a:extLst>
          </p:cNvPr>
          <p:cNvSpPr/>
          <p:nvPr/>
        </p:nvSpPr>
        <p:spPr>
          <a:xfrm>
            <a:off x="2116514" y="3450876"/>
            <a:ext cx="2246788" cy="661729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Je choisis les  critères qui reflètent mes ambitions </a:t>
            </a:r>
            <a:r>
              <a:rPr lang="fr-FR" sz="1400" b="1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2" name="Bulle ronde 11">
            <a:extLst>
              <a:ext uri="{FF2B5EF4-FFF2-40B4-BE49-F238E27FC236}">
                <a16:creationId xmlns:a16="http://schemas.microsoft.com/office/drawing/2014/main" id="{8B9B5220-25A7-CD49-9B36-59E4AFA8222B}"/>
              </a:ext>
            </a:extLst>
          </p:cNvPr>
          <p:cNvSpPr/>
          <p:nvPr/>
        </p:nvSpPr>
        <p:spPr>
          <a:xfrm>
            <a:off x="4534480" y="2865130"/>
            <a:ext cx="2217397" cy="661729"/>
          </a:xfrm>
          <a:prstGeom prst="wedgeEllipseCallo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… et j’évalue chacun de ces critères</a:t>
            </a:r>
          </a:p>
        </p:txBody>
      </p:sp>
      <p:pic>
        <p:nvPicPr>
          <p:cNvPr id="1026" name="Picture 2" descr="page1image43728112">
            <a:extLst>
              <a:ext uri="{FF2B5EF4-FFF2-40B4-BE49-F238E27FC236}">
                <a16:creationId xmlns:a16="http://schemas.microsoft.com/office/drawing/2014/main" id="{B948D013-9836-964E-A669-7E22D82DC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73" y="4824515"/>
            <a:ext cx="2382856" cy="133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2image43664400">
            <a:extLst>
              <a:ext uri="{FF2B5EF4-FFF2-40B4-BE49-F238E27FC236}">
                <a16:creationId xmlns:a16="http://schemas.microsoft.com/office/drawing/2014/main" id="{3EA7B822-E3A8-6740-B8CC-CA0D53EF7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641" y="4298046"/>
            <a:ext cx="2382856" cy="133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page4image43681200">
            <a:extLst>
              <a:ext uri="{FF2B5EF4-FFF2-40B4-BE49-F238E27FC236}">
                <a16:creationId xmlns:a16="http://schemas.microsoft.com/office/drawing/2014/main" id="{055AEDB9-3DF1-074E-8C83-BB4524E6A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751" y="3752538"/>
            <a:ext cx="2382856" cy="133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re 1">
            <a:extLst>
              <a:ext uri="{FF2B5EF4-FFF2-40B4-BE49-F238E27FC236}">
                <a16:creationId xmlns:a16="http://schemas.microsoft.com/office/drawing/2014/main" id="{17A1F07A-9BF6-ED47-8F51-54A7E2EE6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82" y="412118"/>
            <a:ext cx="7786517" cy="580519"/>
          </a:xfrm>
        </p:spPr>
        <p:txBody>
          <a:bodyPr>
            <a:noAutofit/>
          </a:bodyPr>
          <a:lstStyle/>
          <a:p>
            <a:r>
              <a:rPr lang="fr-FR" dirty="0"/>
              <a:t>1. Définition du contenu des Projets</a:t>
            </a:r>
          </a:p>
        </p:txBody>
      </p:sp>
      <p:pic>
        <p:nvPicPr>
          <p:cNvPr id="16" name="Picture 2" descr="page5image43655296">
            <a:extLst>
              <a:ext uri="{FF2B5EF4-FFF2-40B4-BE49-F238E27FC236}">
                <a16:creationId xmlns:a16="http://schemas.microsoft.com/office/drawing/2014/main" id="{6919011E-6C40-BA4C-8A24-035146BDD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851" y="3009878"/>
            <a:ext cx="2515871" cy="141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page6image43775392">
            <a:extLst>
              <a:ext uri="{FF2B5EF4-FFF2-40B4-BE49-F238E27FC236}">
                <a16:creationId xmlns:a16="http://schemas.microsoft.com/office/drawing/2014/main" id="{9E58772E-D215-3F42-9147-FF6655BAF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330" y="2565434"/>
            <a:ext cx="2520302" cy="141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page7image43695344">
            <a:extLst>
              <a:ext uri="{FF2B5EF4-FFF2-40B4-BE49-F238E27FC236}">
                <a16:creationId xmlns:a16="http://schemas.microsoft.com/office/drawing/2014/main" id="{25B76D4A-0FE9-CE4F-AF23-E7EE8F36A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730" y="4708756"/>
            <a:ext cx="2520303" cy="141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7BDD0FAC-2878-A64A-95D8-9663EFF678F3}"/>
              </a:ext>
            </a:extLst>
          </p:cNvPr>
          <p:cNvSpPr/>
          <p:nvPr/>
        </p:nvSpPr>
        <p:spPr>
          <a:xfrm>
            <a:off x="7534702" y="2531374"/>
            <a:ext cx="1498168" cy="429905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Applications classées par critère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A27B43EF-B21B-7C4E-B8BA-1601A0A7CB8B}"/>
              </a:ext>
            </a:extLst>
          </p:cNvPr>
          <p:cNvSpPr/>
          <p:nvPr/>
        </p:nvSpPr>
        <p:spPr>
          <a:xfrm>
            <a:off x="9654341" y="2057846"/>
            <a:ext cx="1752280" cy="449303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Applications notées par catégorie de critères 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2AB50B08-F1A1-1546-8A03-082A3B627B56}"/>
              </a:ext>
            </a:extLst>
          </p:cNvPr>
          <p:cNvSpPr/>
          <p:nvPr/>
        </p:nvSpPr>
        <p:spPr>
          <a:xfrm>
            <a:off x="8793675" y="4181295"/>
            <a:ext cx="1487999" cy="47368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bg1"/>
                </a:solidFill>
              </a:rPr>
              <a:t>Note </a:t>
            </a:r>
            <a:r>
              <a:rPr lang="en-GB" sz="1200" b="1" dirty="0" err="1">
                <a:solidFill>
                  <a:schemeClr val="bg1"/>
                </a:solidFill>
              </a:rPr>
              <a:t>globale</a:t>
            </a:r>
            <a:r>
              <a:rPr lang="en-GB" sz="1200" b="1" dirty="0">
                <a:solidFill>
                  <a:schemeClr val="bg1"/>
                </a:solidFill>
              </a:rPr>
              <a:t> des Applications</a:t>
            </a:r>
          </a:p>
        </p:txBody>
      </p:sp>
      <p:sp>
        <p:nvSpPr>
          <p:cNvPr id="22" name="Espace réservé du pied de page 7">
            <a:extLst>
              <a:ext uri="{FF2B5EF4-FFF2-40B4-BE49-F238E27FC236}">
                <a16:creationId xmlns:a16="http://schemas.microsoft.com/office/drawing/2014/main" id="{1AC1B77B-A2C9-4441-B251-6825ED02E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14688" y="6356350"/>
            <a:ext cx="4362623" cy="365125"/>
          </a:xfrm>
        </p:spPr>
        <p:txBody>
          <a:bodyPr/>
          <a:lstStyle/>
          <a:p>
            <a:r>
              <a:rPr lang="fr-FR" dirty="0"/>
              <a:t>SMART CITY ECONOMIC MODEL  –  STRICTEMENT CONFIDENTIEL</a:t>
            </a:r>
          </a:p>
        </p:txBody>
      </p:sp>
    </p:spTree>
    <p:extLst>
      <p:ext uri="{BB962C8B-B14F-4D97-AF65-F5344CB8AC3E}">
        <p14:creationId xmlns:p14="http://schemas.microsoft.com/office/powerpoint/2010/main" val="3244041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01388" y="996625"/>
            <a:ext cx="8906643" cy="1521467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fr-FR" sz="1500" b="1" dirty="0"/>
              <a:t>Définition du/des projet(s) 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fr-FR" sz="1500" dirty="0">
                <a:sym typeface="Wingdings" pitchFamily="2" charset="2"/>
              </a:rPr>
              <a:t> Magnitude</a:t>
            </a:r>
            <a:r>
              <a:rPr lang="fr-FR" sz="1500" b="1" dirty="0"/>
              <a:t> </a:t>
            </a:r>
            <a:r>
              <a:rPr lang="fr-FR" sz="1500" dirty="0"/>
              <a:t>(POC, Partiel, Complet), Périmètre, Etapes de déploiement </a:t>
            </a:r>
            <a:endParaRPr lang="fr-FR" sz="1500" b="1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fr-FR" sz="1500" dirty="0">
                <a:sym typeface="Wingdings" pitchFamily="2" charset="2"/>
              </a:rPr>
              <a:t> </a:t>
            </a:r>
            <a:r>
              <a:rPr lang="fr-FR" sz="1500" dirty="0"/>
              <a:t>Normalisation du processus de formalisation du Business Case / préparation des interactions Finance / Cabinet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fr-FR" sz="1500" b="1" dirty="0">
                <a:sym typeface="Wingdings" pitchFamily="2" charset="2"/>
              </a:rPr>
              <a:t>Réalisation des Bilans Financier et Socio-Economique du/des Projets</a:t>
            </a:r>
            <a:endParaRPr lang="fr-FR" sz="1500" dirty="0">
              <a:sym typeface="Wingdings" pitchFamily="2" charset="2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fr-FR" sz="1500" dirty="0">
                <a:sym typeface="Wingdings" pitchFamily="2" charset="2"/>
              </a:rPr>
              <a:t> Pour chaque Application et en Consolidé – Tableaux &amp; Présentations Graphiques sur la durée du Projet </a:t>
            </a:r>
            <a:r>
              <a:rPr lang="fr-FR" sz="1500" i="1" dirty="0">
                <a:sym typeface="Wingdings" pitchFamily="2" charset="2"/>
              </a:rPr>
              <a:t>(</a:t>
            </a:r>
            <a:r>
              <a:rPr lang="fr-FR" sz="1500" b="1" i="1" dirty="0"/>
              <a:t>”Document </a:t>
            </a:r>
            <a:r>
              <a:rPr lang="fr-FR" sz="1500" b="1" i="1" dirty="0" err="1"/>
              <a:t>Builder</a:t>
            </a:r>
            <a:r>
              <a:rPr lang="fr-FR" sz="1500" b="1" i="1" dirty="0"/>
              <a:t>”) </a:t>
            </a:r>
            <a:endParaRPr lang="fr-FR" sz="1500" i="1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GB" sz="1800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6A00E-EDC6-CB4E-8A14-0903631B009A}" type="datetime1">
              <a:rPr lang="fr-FR" smtClean="0"/>
              <a:t>20/05/2019</a:t>
            </a:fld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ED63F-2779-524C-BE85-9914718879A9}" type="slidenum">
              <a:rPr lang="fr-FR" smtClean="0"/>
              <a:t>6</a:t>
            </a:fld>
            <a:endParaRPr lang="fr-FR"/>
          </a:p>
        </p:txBody>
      </p:sp>
      <p:sp>
        <p:nvSpPr>
          <p:cNvPr id="10" name="Rectangle : avec coin rogné 9">
            <a:extLst>
              <a:ext uri="{FF2B5EF4-FFF2-40B4-BE49-F238E27FC236}">
                <a16:creationId xmlns:a16="http://schemas.microsoft.com/office/drawing/2014/main" id="{8874A923-CC8F-0F41-AB6E-B08CBDF43160}"/>
              </a:ext>
            </a:extLst>
          </p:cNvPr>
          <p:cNvSpPr/>
          <p:nvPr/>
        </p:nvSpPr>
        <p:spPr>
          <a:xfrm>
            <a:off x="1749777" y="2621837"/>
            <a:ext cx="1786395" cy="418390"/>
          </a:xfrm>
          <a:prstGeom prst="snip1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1. Je définis le scope de  mon projet</a:t>
            </a:r>
          </a:p>
        </p:txBody>
      </p:sp>
      <p:pic>
        <p:nvPicPr>
          <p:cNvPr id="4100" name="Picture 4" descr="page11image43679952">
            <a:extLst>
              <a:ext uri="{FF2B5EF4-FFF2-40B4-BE49-F238E27FC236}">
                <a16:creationId xmlns:a16="http://schemas.microsoft.com/office/drawing/2014/main" id="{945F3660-CD08-8545-A481-7660AB690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04" y="5152372"/>
            <a:ext cx="2139196" cy="120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age12image43859968">
            <a:extLst>
              <a:ext uri="{FF2B5EF4-FFF2-40B4-BE49-F238E27FC236}">
                <a16:creationId xmlns:a16="http://schemas.microsoft.com/office/drawing/2014/main" id="{5D3B83E7-D71F-0A45-9241-35B3547F4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650" y="4418519"/>
            <a:ext cx="2139197" cy="120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page13image43888624">
            <a:extLst>
              <a:ext uri="{FF2B5EF4-FFF2-40B4-BE49-F238E27FC236}">
                <a16:creationId xmlns:a16="http://schemas.microsoft.com/office/drawing/2014/main" id="{10FE9B78-3EF0-3542-83D8-B44AF5607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493" y="3773423"/>
            <a:ext cx="2139200" cy="120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Bulle rectangulaire à coins arrondis 10">
            <a:extLst>
              <a:ext uri="{FF2B5EF4-FFF2-40B4-BE49-F238E27FC236}">
                <a16:creationId xmlns:a16="http://schemas.microsoft.com/office/drawing/2014/main" id="{D7853B50-6A25-FC46-910B-D6BC12AFB32A}"/>
              </a:ext>
            </a:extLst>
          </p:cNvPr>
          <p:cNvSpPr/>
          <p:nvPr/>
        </p:nvSpPr>
        <p:spPr>
          <a:xfrm>
            <a:off x="128408" y="4577112"/>
            <a:ext cx="1493070" cy="450559"/>
          </a:xfrm>
          <a:prstGeom prst="wedgeRoundRect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Je choisis la taille de mon Projet </a:t>
            </a:r>
          </a:p>
        </p:txBody>
      </p:sp>
      <p:sp>
        <p:nvSpPr>
          <p:cNvPr id="12" name="Bulle rectangulaire à coins arrondis 11">
            <a:extLst>
              <a:ext uri="{FF2B5EF4-FFF2-40B4-BE49-F238E27FC236}">
                <a16:creationId xmlns:a16="http://schemas.microsoft.com/office/drawing/2014/main" id="{9F61B457-65AB-7B4A-8577-BECE4F8E026E}"/>
              </a:ext>
            </a:extLst>
          </p:cNvPr>
          <p:cNvSpPr/>
          <p:nvPr/>
        </p:nvSpPr>
        <p:spPr>
          <a:xfrm>
            <a:off x="1702650" y="3757031"/>
            <a:ext cx="1641752" cy="501573"/>
          </a:xfrm>
          <a:prstGeom prst="wedgeRoundRect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Je définis le périmètre de mes Applications</a:t>
            </a:r>
          </a:p>
        </p:txBody>
      </p:sp>
      <p:sp>
        <p:nvSpPr>
          <p:cNvPr id="13" name="Bulle rectangulaire à coins arrondis 12">
            <a:extLst>
              <a:ext uri="{FF2B5EF4-FFF2-40B4-BE49-F238E27FC236}">
                <a16:creationId xmlns:a16="http://schemas.microsoft.com/office/drawing/2014/main" id="{F2602D5A-A600-BE4B-A856-011CFD2E6FCD}"/>
              </a:ext>
            </a:extLst>
          </p:cNvPr>
          <p:cNvSpPr/>
          <p:nvPr/>
        </p:nvSpPr>
        <p:spPr>
          <a:xfrm>
            <a:off x="3637908" y="3261036"/>
            <a:ext cx="1706620" cy="463523"/>
          </a:xfrm>
          <a:prstGeom prst="wedgeRoundRect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Je fixe les phases de déploiement / revenus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D5BB996-A027-7146-A8BD-3CCD7FA7D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82" y="412118"/>
            <a:ext cx="9808476" cy="580519"/>
          </a:xfrm>
        </p:spPr>
        <p:txBody>
          <a:bodyPr>
            <a:noAutofit/>
          </a:bodyPr>
          <a:lstStyle/>
          <a:p>
            <a:r>
              <a:rPr lang="en-GB" dirty="0"/>
              <a:t>2. Evaluation des </a:t>
            </a:r>
            <a:r>
              <a:rPr lang="en-GB" dirty="0" err="1"/>
              <a:t>Projets</a:t>
            </a:r>
            <a:r>
              <a:rPr lang="en-GB" dirty="0"/>
              <a:t> – </a:t>
            </a:r>
            <a:r>
              <a:rPr lang="en-GB" dirty="0" err="1"/>
              <a:t>Présentation</a:t>
            </a:r>
            <a:r>
              <a:rPr lang="en-GB" dirty="0"/>
              <a:t> des </a:t>
            </a:r>
            <a:r>
              <a:rPr lang="en-GB" dirty="0" err="1"/>
              <a:t>Résultats</a:t>
            </a:r>
            <a:r>
              <a:rPr lang="en-GB" dirty="0"/>
              <a:t> </a:t>
            </a:r>
          </a:p>
        </p:txBody>
      </p:sp>
      <p:sp>
        <p:nvSpPr>
          <p:cNvPr id="19" name="Rectangle : avec coin rogné 18">
            <a:extLst>
              <a:ext uri="{FF2B5EF4-FFF2-40B4-BE49-F238E27FC236}">
                <a16:creationId xmlns:a16="http://schemas.microsoft.com/office/drawing/2014/main" id="{082D694B-7BFC-4C46-845E-4986217043C2}"/>
              </a:ext>
            </a:extLst>
          </p:cNvPr>
          <p:cNvSpPr/>
          <p:nvPr/>
        </p:nvSpPr>
        <p:spPr>
          <a:xfrm>
            <a:off x="6096000" y="2640620"/>
            <a:ext cx="1919047" cy="418389"/>
          </a:xfrm>
          <a:prstGeom prst="snip1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2. Je saisis  les composants de mon projet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F2610A3E-AC75-504A-915C-FBD93037EF57}"/>
              </a:ext>
            </a:extLst>
          </p:cNvPr>
          <p:cNvCxnSpPr/>
          <p:nvPr/>
        </p:nvCxnSpPr>
        <p:spPr>
          <a:xfrm>
            <a:off x="5516712" y="2697902"/>
            <a:ext cx="0" cy="3426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23DBFE73-69E9-1040-AEF4-07D1EE42B2A3}"/>
              </a:ext>
            </a:extLst>
          </p:cNvPr>
          <p:cNvCxnSpPr/>
          <p:nvPr/>
        </p:nvCxnSpPr>
        <p:spPr>
          <a:xfrm>
            <a:off x="8391047" y="2716153"/>
            <a:ext cx="0" cy="3426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arenthèse ouvrante 17">
            <a:extLst>
              <a:ext uri="{FF2B5EF4-FFF2-40B4-BE49-F238E27FC236}">
                <a16:creationId xmlns:a16="http://schemas.microsoft.com/office/drawing/2014/main" id="{2B599B5A-2221-0541-AABE-C07C7D9AC06E}"/>
              </a:ext>
            </a:extLst>
          </p:cNvPr>
          <p:cNvSpPr/>
          <p:nvPr/>
        </p:nvSpPr>
        <p:spPr>
          <a:xfrm rot="5400000">
            <a:off x="2672081" y="649879"/>
            <a:ext cx="284581" cy="5251704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Picture 1" descr="page15image43869952">
            <a:extLst>
              <a:ext uri="{FF2B5EF4-FFF2-40B4-BE49-F238E27FC236}">
                <a16:creationId xmlns:a16="http://schemas.microsoft.com/office/drawing/2014/main" id="{D88161F0-2578-D648-8950-1C9AADCAD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157" y="3698992"/>
            <a:ext cx="2305813" cy="265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Parchemin vertical 19">
            <a:extLst>
              <a:ext uri="{FF2B5EF4-FFF2-40B4-BE49-F238E27FC236}">
                <a16:creationId xmlns:a16="http://schemas.microsoft.com/office/drawing/2014/main" id="{237C08FA-CD79-7A4B-AF21-E1FAC90E0DEA}"/>
              </a:ext>
            </a:extLst>
          </p:cNvPr>
          <p:cNvSpPr/>
          <p:nvPr/>
        </p:nvSpPr>
        <p:spPr>
          <a:xfrm>
            <a:off x="5587790" y="3261036"/>
            <a:ext cx="2024741" cy="1873592"/>
          </a:xfrm>
          <a:prstGeom prst="verticalScroll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000" b="1" i="1" dirty="0">
              <a:solidFill>
                <a:srgbClr val="FFFF00"/>
              </a:solidFill>
            </a:endParaRPr>
          </a:p>
          <a:p>
            <a:r>
              <a:rPr lang="en-GB" sz="1000" b="1" i="1" dirty="0">
                <a:solidFill>
                  <a:schemeClr val="bg1"/>
                </a:solidFill>
              </a:rPr>
              <a:t>• Investment / Capex</a:t>
            </a:r>
          </a:p>
          <a:p>
            <a:r>
              <a:rPr lang="en-GB" sz="1000" b="1" i="1" dirty="0"/>
              <a:t>• Implementation Cost</a:t>
            </a:r>
          </a:p>
          <a:p>
            <a:r>
              <a:rPr lang="en-GB" sz="1000" b="1" i="1" dirty="0"/>
              <a:t>• Operational Cost</a:t>
            </a:r>
          </a:p>
          <a:p>
            <a:r>
              <a:rPr lang="en-GB" sz="1000" b="1" i="1" dirty="0"/>
              <a:t>• Revenues</a:t>
            </a:r>
          </a:p>
          <a:p>
            <a:r>
              <a:rPr lang="en-GB" sz="1000" b="1" i="1" dirty="0"/>
              <a:t>• Cash Releasing Benefits</a:t>
            </a:r>
          </a:p>
          <a:p>
            <a:r>
              <a:rPr lang="en-GB" sz="1000" b="1" i="1" dirty="0"/>
              <a:t>• Wider Cash Benefits</a:t>
            </a:r>
          </a:p>
          <a:p>
            <a:r>
              <a:rPr lang="en-GB" sz="1000" b="1" i="1" dirty="0"/>
              <a:t>• Non-Cash Benefits</a:t>
            </a:r>
          </a:p>
          <a:p>
            <a:r>
              <a:rPr lang="en-GB" sz="1000" b="1" i="1" dirty="0"/>
              <a:t>• Risks</a:t>
            </a:r>
          </a:p>
        </p:txBody>
      </p:sp>
      <p:sp>
        <p:nvSpPr>
          <p:cNvPr id="26" name="Espace réservé du texte 3">
            <a:extLst>
              <a:ext uri="{FF2B5EF4-FFF2-40B4-BE49-F238E27FC236}">
                <a16:creationId xmlns:a16="http://schemas.microsoft.com/office/drawing/2014/main" id="{38BEE6A7-474E-BC4A-A4F1-72648AD0E4EC}"/>
              </a:ext>
            </a:extLst>
          </p:cNvPr>
          <p:cNvSpPr txBox="1">
            <a:spLocks/>
          </p:cNvSpPr>
          <p:nvPr/>
        </p:nvSpPr>
        <p:spPr>
          <a:xfrm>
            <a:off x="7683232" y="908132"/>
            <a:ext cx="4334917" cy="1707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à"/>
            </a:pPr>
            <a:endParaRPr lang="en-GB" sz="1900" dirty="0"/>
          </a:p>
        </p:txBody>
      </p:sp>
      <p:pic>
        <p:nvPicPr>
          <p:cNvPr id="27" name="Picture 1" descr="page18image43876560">
            <a:extLst>
              <a:ext uri="{FF2B5EF4-FFF2-40B4-BE49-F238E27FC236}">
                <a16:creationId xmlns:a16="http://schemas.microsoft.com/office/drawing/2014/main" id="{FE2EF016-99EB-D64C-8DB5-D4EEFA336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164" y="3197238"/>
            <a:ext cx="2189633" cy="32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Plaque 27">
            <a:extLst>
              <a:ext uri="{FF2B5EF4-FFF2-40B4-BE49-F238E27FC236}">
                <a16:creationId xmlns:a16="http://schemas.microsoft.com/office/drawing/2014/main" id="{971956DE-AA12-3A49-A7F6-E650A488F1B5}"/>
              </a:ext>
            </a:extLst>
          </p:cNvPr>
          <p:cNvSpPr/>
          <p:nvPr/>
        </p:nvSpPr>
        <p:spPr>
          <a:xfrm>
            <a:off x="8789421" y="4636649"/>
            <a:ext cx="1197394" cy="1005653"/>
          </a:xfrm>
          <a:prstGeom prst="bevel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Analyse Coût-Bénéfices</a:t>
            </a:r>
          </a:p>
        </p:txBody>
      </p:sp>
      <p:sp>
        <p:nvSpPr>
          <p:cNvPr id="29" name="Rectangle : avec coin rogné 28">
            <a:extLst>
              <a:ext uri="{FF2B5EF4-FFF2-40B4-BE49-F238E27FC236}">
                <a16:creationId xmlns:a16="http://schemas.microsoft.com/office/drawing/2014/main" id="{6CF430F4-4A38-AB4D-81A7-6AFCB9386BFF}"/>
              </a:ext>
            </a:extLst>
          </p:cNvPr>
          <p:cNvSpPr/>
          <p:nvPr/>
        </p:nvSpPr>
        <p:spPr>
          <a:xfrm>
            <a:off x="8971278" y="2640302"/>
            <a:ext cx="2450844" cy="418707"/>
          </a:xfrm>
          <a:prstGeom prst="snip1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3. J’obtiens le Bilan Financier  et Socio-Economique de mon projet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EED97B5B-1659-F747-B7F4-E2A71BF760E3}"/>
              </a:ext>
            </a:extLst>
          </p:cNvPr>
          <p:cNvSpPr/>
          <p:nvPr/>
        </p:nvSpPr>
        <p:spPr>
          <a:xfrm>
            <a:off x="5899881" y="4441287"/>
            <a:ext cx="1201479" cy="212651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46DD0768-B700-4844-BD0B-230D776366B1}"/>
              </a:ext>
            </a:extLst>
          </p:cNvPr>
          <p:cNvCxnSpPr>
            <a:cxnSpLocks/>
            <a:stCxn id="21" idx="6"/>
            <a:endCxn id="31" idx="8"/>
          </p:cNvCxnSpPr>
          <p:nvPr/>
        </p:nvCxnSpPr>
        <p:spPr>
          <a:xfrm flipV="1">
            <a:off x="7101360" y="2026312"/>
            <a:ext cx="2679058" cy="252130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Bulle ronde 30">
            <a:extLst>
              <a:ext uri="{FF2B5EF4-FFF2-40B4-BE49-F238E27FC236}">
                <a16:creationId xmlns:a16="http://schemas.microsoft.com/office/drawing/2014/main" id="{C6321ACD-D48E-0A47-B567-8A4FB4B370F1}"/>
              </a:ext>
            </a:extLst>
          </p:cNvPr>
          <p:cNvSpPr/>
          <p:nvPr/>
        </p:nvSpPr>
        <p:spPr>
          <a:xfrm>
            <a:off x="9177709" y="1056435"/>
            <a:ext cx="2066407" cy="862113"/>
          </a:xfrm>
          <a:prstGeom prst="wedgeEllipseCallout">
            <a:avLst/>
          </a:prstGeom>
          <a:solidFill>
            <a:srgbClr val="FF0000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689CE395-2BBC-B542-A4AA-8E7CCDC2BEF5}"/>
              </a:ext>
            </a:extLst>
          </p:cNvPr>
          <p:cNvSpPr txBox="1"/>
          <p:nvPr/>
        </p:nvSpPr>
        <p:spPr>
          <a:xfrm>
            <a:off x="9238353" y="1215698"/>
            <a:ext cx="2338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bg1"/>
                </a:solidFill>
              </a:rPr>
              <a:t>   Par exemple:</a:t>
            </a:r>
          </a:p>
          <a:p>
            <a:r>
              <a:rPr lang="fr-FR" sz="1000" b="1" dirty="0">
                <a:solidFill>
                  <a:schemeClr val="bg1"/>
                </a:solidFill>
              </a:rPr>
              <a:t>• Diminution des émissions de CO2</a:t>
            </a:r>
          </a:p>
          <a:p>
            <a:r>
              <a:rPr lang="fr-FR" sz="1000" b="1" dirty="0">
                <a:solidFill>
                  <a:schemeClr val="bg1"/>
                </a:solidFill>
              </a:rPr>
              <a:t>• Réduction de l’accidentologie</a:t>
            </a:r>
          </a:p>
          <a:p>
            <a:pPr algn="ctr"/>
            <a:r>
              <a:rPr lang="fr-FR" sz="1000" b="1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30" name="Espace réservé du pied de page 7">
            <a:extLst>
              <a:ext uri="{FF2B5EF4-FFF2-40B4-BE49-F238E27FC236}">
                <a16:creationId xmlns:a16="http://schemas.microsoft.com/office/drawing/2014/main" id="{FC34BDA3-7543-DA4A-9AE6-2849D6A2F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14688" y="6356350"/>
            <a:ext cx="4362623" cy="365125"/>
          </a:xfrm>
        </p:spPr>
        <p:txBody>
          <a:bodyPr/>
          <a:lstStyle/>
          <a:p>
            <a:r>
              <a:rPr lang="fr-FR" dirty="0"/>
              <a:t>SMART CITY ECONOMIC MODEL  –  STRICTEMENT CONFIDENTIEL</a:t>
            </a:r>
          </a:p>
        </p:txBody>
      </p:sp>
    </p:spTree>
    <p:extLst>
      <p:ext uri="{BB962C8B-B14F-4D97-AF65-F5344CB8AC3E}">
        <p14:creationId xmlns:p14="http://schemas.microsoft.com/office/powerpoint/2010/main" val="2991539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38293" y="1436644"/>
            <a:ext cx="4644748" cy="4407469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fr-FR" sz="5600" b="1" dirty="0"/>
              <a:t>Définition d’un double Index de “</a:t>
            </a:r>
            <a:r>
              <a:rPr lang="fr-FR" sz="5600" b="1" dirty="0" err="1"/>
              <a:t>Bancabilité</a:t>
            </a:r>
            <a:r>
              <a:rPr lang="fr-FR" sz="5600" b="1" dirty="0"/>
              <a:t>” des Projets</a:t>
            </a: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à"/>
            </a:pPr>
            <a:r>
              <a:rPr lang="fr-FR" sz="5600" dirty="0"/>
              <a:t>Financier et Socio-économique</a:t>
            </a: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à"/>
            </a:pPr>
            <a:r>
              <a:rPr lang="fr-FR" sz="5600" dirty="0"/>
              <a:t>Global pondéré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fr-FR" sz="5600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fr-FR" sz="5600" b="1" dirty="0"/>
              <a:t>Orientation vers les modèles d’affaires et options de Financement pertinents</a:t>
            </a: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à"/>
            </a:pPr>
            <a:r>
              <a:rPr lang="fr-FR" sz="5600" dirty="0"/>
              <a:t>Prise en compte des facteurs décisionnels  </a:t>
            </a:r>
            <a:r>
              <a:rPr lang="fr-FR" sz="5600" dirty="0" err="1"/>
              <a:t>e.g</a:t>
            </a:r>
            <a:r>
              <a:rPr lang="fr-FR" sz="5600" dirty="0"/>
              <a:t>. capacité d’investissement / taille du projet, politique des Achats, Parties Prenantes, etc.</a:t>
            </a: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à"/>
            </a:pPr>
            <a:r>
              <a:rPr lang="fr-FR" sz="5600" dirty="0"/>
              <a:t>Algorithme d’évaluation des solutions de financement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fr-FR" sz="5600" dirty="0">
              <a:sym typeface="Wingdings" pitchFamily="2" charset="2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fr-FR" sz="5600" b="1" dirty="0">
                <a:sym typeface="Wingdings" pitchFamily="2" charset="2"/>
              </a:rPr>
              <a:t>Outil Comparatif des Scenarios de Projets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fr-FR" sz="5600" dirty="0">
                <a:sym typeface="Wingdings" pitchFamily="2" charset="2"/>
              </a:rPr>
              <a:t>   Méthodologie transparente et structurée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fr-FR" sz="5600" dirty="0">
                <a:sym typeface="Wingdings" pitchFamily="2" charset="2"/>
              </a:rPr>
              <a:t>   </a:t>
            </a:r>
            <a:r>
              <a:rPr lang="fr-FR" sz="5600" dirty="0"/>
              <a:t>Choix des indicateurs par l’Utilisateur - ex. ROI, Valeur Actualisée Nette Financière, Socio-Economique, etc.</a:t>
            </a:r>
            <a:endParaRPr lang="en-GB" sz="5600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6A00E-EDC6-CB4E-8A14-0903631B009A}" type="datetime1">
              <a:rPr lang="fr-FR" smtClean="0"/>
              <a:t>20/05/2019</a:t>
            </a:fld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ED63F-2779-524C-BE85-9914718879A9}" type="slidenum">
              <a:rPr lang="fr-FR" smtClean="0"/>
              <a:t>7</a:t>
            </a:fld>
            <a:endParaRPr lang="fr-FR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C858F44E-D536-A641-A441-E546F1508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82" y="412118"/>
            <a:ext cx="10233778" cy="580519"/>
          </a:xfrm>
        </p:spPr>
        <p:txBody>
          <a:bodyPr>
            <a:noAutofit/>
          </a:bodyPr>
          <a:lstStyle/>
          <a:p>
            <a:r>
              <a:rPr lang="fr-FR" dirty="0"/>
              <a:t>3. Faisabilité des </a:t>
            </a:r>
            <a:r>
              <a:rPr lang="fr-FR" i="1" dirty="0"/>
              <a:t>Business </a:t>
            </a:r>
            <a:r>
              <a:rPr lang="fr-FR" i="1" dirty="0" err="1"/>
              <a:t>Models</a:t>
            </a:r>
            <a:r>
              <a:rPr lang="fr-FR" i="1" dirty="0"/>
              <a:t> </a:t>
            </a:r>
            <a:r>
              <a:rPr lang="fr-FR" dirty="0"/>
              <a:t>- Comparaison des projets</a:t>
            </a:r>
          </a:p>
        </p:txBody>
      </p:sp>
      <p:pic>
        <p:nvPicPr>
          <p:cNvPr id="11265" name="Picture 1" descr="page19image43862256">
            <a:extLst>
              <a:ext uri="{FF2B5EF4-FFF2-40B4-BE49-F238E27FC236}">
                <a16:creationId xmlns:a16="http://schemas.microsoft.com/office/drawing/2014/main" id="{06ADF86E-E67E-B044-8E8A-4C2916F15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439" y="1225265"/>
            <a:ext cx="3170407" cy="440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laque 11">
            <a:extLst>
              <a:ext uri="{FF2B5EF4-FFF2-40B4-BE49-F238E27FC236}">
                <a16:creationId xmlns:a16="http://schemas.microsoft.com/office/drawing/2014/main" id="{ACA10ADC-60EE-D643-BDA3-A3C0A301F550}"/>
              </a:ext>
            </a:extLst>
          </p:cNvPr>
          <p:cNvSpPr/>
          <p:nvPr/>
        </p:nvSpPr>
        <p:spPr>
          <a:xfrm>
            <a:off x="5280102" y="2042408"/>
            <a:ext cx="2040675" cy="1500248"/>
          </a:xfrm>
          <a:prstGeom prst="bevel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1" dirty="0">
                <a:solidFill>
                  <a:schemeClr val="bg1"/>
                </a:solidFill>
              </a:rPr>
              <a:t>Bankability Score – Financial</a:t>
            </a:r>
            <a:endParaRPr lang="en-GB" sz="900" b="1" dirty="0">
              <a:solidFill>
                <a:srgbClr val="FFFF00"/>
              </a:solidFill>
            </a:endParaRPr>
          </a:p>
          <a:p>
            <a:endParaRPr lang="en-GB" sz="900" b="1" dirty="0">
              <a:solidFill>
                <a:schemeClr val="bg1"/>
              </a:solidFill>
            </a:endParaRPr>
          </a:p>
          <a:p>
            <a:r>
              <a:rPr lang="en-GB" sz="900" b="1" dirty="0">
                <a:solidFill>
                  <a:schemeClr val="bg1"/>
                </a:solidFill>
              </a:rPr>
              <a:t>• ROI</a:t>
            </a:r>
          </a:p>
          <a:p>
            <a:r>
              <a:rPr lang="en-GB" sz="900" b="1" dirty="0"/>
              <a:t>• Return per € invested</a:t>
            </a:r>
          </a:p>
          <a:p>
            <a:r>
              <a:rPr lang="en-GB" sz="900" b="1" dirty="0"/>
              <a:t>• Payback / Project Duration</a:t>
            </a:r>
          </a:p>
          <a:p>
            <a:r>
              <a:rPr lang="en-GB" sz="900" b="1" dirty="0"/>
              <a:t>• Risks</a:t>
            </a:r>
          </a:p>
        </p:txBody>
      </p:sp>
      <p:sp>
        <p:nvSpPr>
          <p:cNvPr id="16" name="Plaque 15">
            <a:extLst>
              <a:ext uri="{FF2B5EF4-FFF2-40B4-BE49-F238E27FC236}">
                <a16:creationId xmlns:a16="http://schemas.microsoft.com/office/drawing/2014/main" id="{A8205105-9A64-A642-BA4A-AE08FEF63FD7}"/>
              </a:ext>
            </a:extLst>
          </p:cNvPr>
          <p:cNvSpPr/>
          <p:nvPr/>
        </p:nvSpPr>
        <p:spPr>
          <a:xfrm>
            <a:off x="5289188" y="3858409"/>
            <a:ext cx="2022501" cy="1500248"/>
          </a:xfrm>
          <a:prstGeom prst="bevel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1" dirty="0">
                <a:solidFill>
                  <a:schemeClr val="bg1"/>
                </a:solidFill>
              </a:rPr>
              <a:t>Bankability Score - Societal</a:t>
            </a:r>
            <a:endParaRPr lang="en-GB" sz="900" b="1" dirty="0">
              <a:solidFill>
                <a:srgbClr val="FFFF00"/>
              </a:solidFill>
            </a:endParaRPr>
          </a:p>
          <a:p>
            <a:endParaRPr lang="en-GB" sz="900" b="1" dirty="0">
              <a:solidFill>
                <a:schemeClr val="bg1"/>
              </a:solidFill>
            </a:endParaRPr>
          </a:p>
          <a:p>
            <a:r>
              <a:rPr lang="en-GB" sz="900" b="1" dirty="0">
                <a:solidFill>
                  <a:schemeClr val="bg1"/>
                </a:solidFill>
              </a:rPr>
              <a:t>• Societal ROI</a:t>
            </a:r>
          </a:p>
          <a:p>
            <a:r>
              <a:rPr lang="en-GB" sz="900" b="1" dirty="0"/>
              <a:t>• Social Return per € invested</a:t>
            </a:r>
          </a:p>
          <a:p>
            <a:r>
              <a:rPr lang="en-GB" sz="900" b="1" dirty="0"/>
              <a:t>• Societal Payback </a:t>
            </a:r>
          </a:p>
          <a:p>
            <a:r>
              <a:rPr lang="en-GB" sz="900" b="1" dirty="0"/>
              <a:t>• Non Cash Benefits</a:t>
            </a:r>
          </a:p>
          <a:p>
            <a:r>
              <a:rPr lang="en-GB" sz="900" b="1" dirty="0"/>
              <a:t>• Risks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4B8048C-47F2-154B-9E33-020EECC4C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4307" y="4169527"/>
            <a:ext cx="3236387" cy="1992356"/>
          </a:xfrm>
          <a:prstGeom prst="rect">
            <a:avLst/>
          </a:prstGeom>
        </p:spPr>
      </p:pic>
      <p:pic>
        <p:nvPicPr>
          <p:cNvPr id="11" name="Picture 1" descr="page20image43685776">
            <a:extLst>
              <a:ext uri="{FF2B5EF4-FFF2-40B4-BE49-F238E27FC236}">
                <a16:creationId xmlns:a16="http://schemas.microsoft.com/office/drawing/2014/main" id="{BCA29225-EA0A-5140-A2A6-53CED2096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389" y="1787623"/>
            <a:ext cx="3019153" cy="219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space réservé du pied de page 7">
            <a:extLst>
              <a:ext uri="{FF2B5EF4-FFF2-40B4-BE49-F238E27FC236}">
                <a16:creationId xmlns:a16="http://schemas.microsoft.com/office/drawing/2014/main" id="{24FE5052-37A2-664F-947A-AF2509616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14688" y="6356350"/>
            <a:ext cx="4362623" cy="365125"/>
          </a:xfrm>
        </p:spPr>
        <p:txBody>
          <a:bodyPr/>
          <a:lstStyle/>
          <a:p>
            <a:r>
              <a:rPr lang="fr-FR" dirty="0"/>
              <a:t>SMART CITY ECONOMIC MODEL  –  STRICTEMENT CONFIDENTIEL</a:t>
            </a:r>
          </a:p>
        </p:txBody>
      </p:sp>
    </p:spTree>
    <p:extLst>
      <p:ext uri="{BB962C8B-B14F-4D97-AF65-F5344CB8AC3E}">
        <p14:creationId xmlns:p14="http://schemas.microsoft.com/office/powerpoint/2010/main" val="234950506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5587</TotalTime>
  <Words>753</Words>
  <Application>Microsoft Macintosh PowerPoint</Application>
  <PresentationFormat>Grand écran</PresentationFormat>
  <Paragraphs>130</Paragraphs>
  <Slides>7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Wingdings</vt:lpstr>
      <vt:lpstr>Thème Office</vt:lpstr>
      <vt:lpstr>Aide à la Décision Evaluation Socio-économique Projets Smart City  Bordeaux Métropole</vt:lpstr>
      <vt:lpstr> </vt:lpstr>
      <vt:lpstr> </vt:lpstr>
      <vt:lpstr>Présentation PowerPoint</vt:lpstr>
      <vt:lpstr>1. Définition du contenu des Projets</vt:lpstr>
      <vt:lpstr>2. Evaluation des Projets – Présentation des Résultats </vt:lpstr>
      <vt:lpstr>3. Faisabilité des Business Models - Comparaison des projets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 Socio-économique Projets Smart City</dc:title>
  <dc:creator>Microsoft Office User</dc:creator>
  <cp:lastModifiedBy>Microsoft Office User</cp:lastModifiedBy>
  <cp:revision>69</cp:revision>
  <cp:lastPrinted>2019-03-22T07:43:39Z</cp:lastPrinted>
  <dcterms:created xsi:type="dcterms:W3CDTF">2019-03-20T15:42:06Z</dcterms:created>
  <dcterms:modified xsi:type="dcterms:W3CDTF">2019-05-20T19:12:47Z</dcterms:modified>
</cp:coreProperties>
</file>